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8" r:id="rId5"/>
    <p:sldId id="265" r:id="rId6"/>
    <p:sldId id="266" r:id="rId7"/>
    <p:sldId id="260" r:id="rId8"/>
    <p:sldId id="261" r:id="rId9"/>
    <p:sldId id="267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DDC9-6828-4179-9FD6-6724FBCF1F21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5B6FE-F7BD-4CEE-9BC0-BEF83E73F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201028" cy="228601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модель сетевого взаимодействия образовательных организаций по реализации проекта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«Сегодня исследователь - завтра инженер»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42913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Е.В. Серебренникова,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отдела образования администрации города Полярные Зори  с подведомственной территорией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artpostergallery.ru/userdata/image/8d/9e/8d9ec868ffb6283b614316f2e8182c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799" cy="10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" descr="Untitled-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8827" y="0"/>
            <a:ext cx="96517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www.big-radio.ru/news/images/600x-/e490736865eda0e91473bebc0bd5ec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718" y="2857515"/>
            <a:ext cx="2839646" cy="3786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rtpostergallery.ru/userdata/image/8d/9e/8d9ec868ffb6283b614316f2e8182c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799" cy="10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9" descr="Untitled-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8827" y="0"/>
            <a:ext cx="96517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142852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Сотрудничество с социальными партнёрами</a:t>
            </a:r>
          </a:p>
        </p:txBody>
      </p:sp>
      <p:pic>
        <p:nvPicPr>
          <p:cNvPr id="4098" name="Picture 2" descr="Z:\Елена Зурабовна\Доклад на Конференцию 12.02.2015 по доп. образованию\ФОТО\a6fa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2643182"/>
            <a:ext cx="3429024" cy="27138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1357298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филиал АО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«Концерн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Росэнергоатом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«Кольская атомная электростанция»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(КАЭС)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571480"/>
            <a:ext cx="500067" cy="666755"/>
          </a:xfrm>
          <a:prstGeom prst="rect">
            <a:avLst/>
          </a:prstGeom>
        </p:spPr>
      </p:pic>
      <p:pic>
        <p:nvPicPr>
          <p:cNvPr id="15" name="Рисунок 14" descr="kola333.png"/>
          <p:cNvPicPr>
            <a:picLocks noChangeAspect="1"/>
          </p:cNvPicPr>
          <p:nvPr/>
        </p:nvPicPr>
        <p:blipFill>
          <a:blip r:embed="rId6"/>
          <a:srcRect r="30022"/>
          <a:stretch>
            <a:fillRect/>
          </a:stretch>
        </p:blipFill>
        <p:spPr>
          <a:xfrm>
            <a:off x="2285984" y="642918"/>
            <a:ext cx="1071538" cy="580295"/>
          </a:xfrm>
          <a:prstGeom prst="rect">
            <a:avLst/>
          </a:prstGeom>
        </p:spPr>
      </p:pic>
      <p:pic>
        <p:nvPicPr>
          <p:cNvPr id="12" name="Рисунок 11" descr="log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276320"/>
            <a:ext cx="1357322" cy="7239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14942" y="200024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олимпиада школьников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Z:\Елена Зурабовна\Доклад на Конференцию 12.02.2015 по доп. образованию\ФОТО\МЕТА\h2zLUmMxjxo.jpg"/>
          <p:cNvPicPr>
            <a:picLocks noChangeAspect="1" noChangeArrowheads="1"/>
          </p:cNvPicPr>
          <p:nvPr/>
        </p:nvPicPr>
        <p:blipFill>
          <a:blip r:embed="rId8" cstate="print"/>
          <a:srcRect t="27706" r="2597"/>
          <a:stretch>
            <a:fillRect/>
          </a:stretch>
        </p:blipFill>
        <p:spPr bwMode="auto">
          <a:xfrm>
            <a:off x="5429256" y="2571744"/>
            <a:ext cx="3071834" cy="170997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072066" y="4357694"/>
            <a:ext cx="3857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Ежегодное участие школьников и воспитанников в мероприятиях для талантливых детей, профильных сменах проекта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550070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педагогов и воспитателей в конкурсах проекта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МБДОУ №7 Казарина Наталья Анатольевна, учитель МБОУ гимназия №1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Приставко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Елена Николаевна стали победителями конкурсов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Ежегодно педагоги проходят стажировки у педагогов-победителей конкурсов проекта.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Untitled-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8827" y="0"/>
            <a:ext cx="96517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goroo-zori.ru/files/news/2016.03/pvs_4.jpg"/>
          <p:cNvPicPr>
            <a:picLocks noChangeAspect="1" noChangeArrowheads="1"/>
          </p:cNvPicPr>
          <p:nvPr/>
        </p:nvPicPr>
        <p:blipFill>
          <a:blip r:embed="rId3"/>
          <a:srcRect l="5797" t="1932" r="8696" b="22705"/>
          <a:stretch>
            <a:fillRect/>
          </a:stretch>
        </p:blipFill>
        <p:spPr bwMode="auto">
          <a:xfrm>
            <a:off x="285720" y="3214686"/>
            <a:ext cx="4214842" cy="2786082"/>
          </a:xfrm>
          <a:prstGeom prst="rect">
            <a:avLst/>
          </a:prstGeom>
          <a:noFill/>
        </p:spPr>
      </p:pic>
      <p:pic>
        <p:nvPicPr>
          <p:cNvPr id="6" name="Picture 2" descr="http://artpostergallery.ru/userdata/image/8d/9e/8d9ec868ffb6283b614316f2e8182c6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799" cy="10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596" y="1500174"/>
            <a:ext cx="4000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Ежегодный муниципальный фестиваль «Про всё на свете»</a:t>
            </a: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Участники: обучающиеся начальной школы, воспитанники старших и подготовительных групп ДОО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42852"/>
            <a:ext cx="65008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в сфере образования актуальным является развитие математического, естественнонаучного и инженерно-технического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11" name="Рисунок 10" descr="DSC_06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9001" y="1714488"/>
            <a:ext cx="3990722" cy="2643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29190" y="4714884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Физико-математический праздник</a:t>
            </a: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Участники: обучающиеся 5-8 классов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500702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обучающихся в Молодёжном научном форуме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Северо-Запада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«Шаг в будущее»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85918" y="0"/>
            <a:ext cx="5929342" cy="5715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СТРУКТУРА ПРОФИЛЬНОГО ОБУЧЕНИЯ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43162" y="1785928"/>
            <a:ext cx="3628772" cy="3139321"/>
          </a:xfrm>
          <a:prstGeom prst="rect">
            <a:avLst/>
          </a:prstGeom>
          <a:solidFill>
            <a:srgbClr val="FFFFD9"/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гимназия№1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естественнонаучное направление;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социально-гуманитарное направление;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маршрутов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профильного обучения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9426" y="1783268"/>
            <a:ext cx="3731664" cy="3139321"/>
          </a:xfrm>
          <a:prstGeom prst="rect">
            <a:avLst/>
          </a:prstGeom>
          <a:solidFill>
            <a:srgbClr val="FFFFD9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indent="450850"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СОШ №4 </a:t>
            </a:r>
          </a:p>
          <a:p>
            <a:pPr lvl="0" indent="450850" algn="just"/>
            <a:endParaRPr lang="ru-RU" sz="1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естественнонаучное направление;</a:t>
            </a:r>
          </a:p>
          <a:p>
            <a:pPr marL="342900" lvl="0" indent="-342900" algn="just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направление;</a:t>
            </a:r>
          </a:p>
          <a:p>
            <a:pPr marL="342900" lvl="0" indent="-342900" algn="just">
              <a:buFontTx/>
              <a:buChar char="-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физико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математическое</a:t>
            </a:r>
          </a:p>
          <a:p>
            <a:pPr lvl="0" algn="just"/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маршрутов профильного обучения 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ctr"/>
            <a:endParaRPr lang="ru-RU" sz="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9" descr="Untitled-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8827" y="0"/>
            <a:ext cx="96517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5072074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математического и естественнонаучного цикла осваивают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71501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программы естественнонаучного цикла изучают более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8,9 классов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img.gazeta.ru/files3/937/3758937/100903860-pic4_zoom-1000x-748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1480"/>
            <a:ext cx="1739816" cy="1082165"/>
          </a:xfrm>
          <a:prstGeom prst="rect">
            <a:avLst/>
          </a:prstGeom>
          <a:noFill/>
        </p:spPr>
      </p:pic>
      <p:pic>
        <p:nvPicPr>
          <p:cNvPr id="11" name="Picture 2" descr="http://artpostergallery.ru/userdata/image/8d/9e/8d9ec868ffb6283b614316f2e8182c6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799" cy="10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165987"/>
            <a:ext cx="7903053" cy="4054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DEBCF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rgbClr val="156B13"/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Муниципальный проект «Сегодня исследователь – завтра  инженер»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750100" cy="1000132"/>
          </a:xfrm>
          <a:prstGeom prst="rect">
            <a:avLst/>
          </a:prstGeom>
        </p:spPr>
      </p:pic>
      <p:pic>
        <p:nvPicPr>
          <p:cNvPr id="9" name="Рисунок 8" descr="log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937604" cy="500066"/>
          </a:xfrm>
          <a:prstGeom prst="rect">
            <a:avLst/>
          </a:prstGeom>
        </p:spPr>
      </p:pic>
      <p:sp>
        <p:nvSpPr>
          <p:cNvPr id="14" name="Rounded Rectangle 12"/>
          <p:cNvSpPr/>
          <p:nvPr/>
        </p:nvSpPr>
        <p:spPr>
          <a:xfrm>
            <a:off x="5429256" y="714356"/>
            <a:ext cx="1714512" cy="47375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52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МБОУ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СОШ № 4</a:t>
            </a:r>
          </a:p>
        </p:txBody>
      </p:sp>
      <p:sp>
        <p:nvSpPr>
          <p:cNvPr id="15" name="Rounded Rectangle 12"/>
          <p:cNvSpPr/>
          <p:nvPr/>
        </p:nvSpPr>
        <p:spPr>
          <a:xfrm>
            <a:off x="1428728" y="714356"/>
            <a:ext cx="1785950" cy="48272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49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МБДОУ  № 5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1571604" y="1285860"/>
            <a:ext cx="1571636" cy="805541"/>
          </a:xfrm>
          <a:prstGeom prst="roundRect">
            <a:avLst>
              <a:gd name="adj" fmla="val 41031"/>
            </a:avLst>
          </a:prstGeom>
          <a:solidFill>
            <a:schemeClr val="accent2">
              <a:lumMod val="60000"/>
              <a:lumOff val="40000"/>
              <a:alpha val="49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Центр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LEGO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конструирования «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LEGO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ЗНАЙКА»</a:t>
            </a: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20" name="Rounded Rectangle 12"/>
          <p:cNvSpPr/>
          <p:nvPr/>
        </p:nvSpPr>
        <p:spPr>
          <a:xfrm>
            <a:off x="7358082" y="1285860"/>
            <a:ext cx="1624694" cy="797008"/>
          </a:xfrm>
          <a:prstGeom prst="roundRect">
            <a:avLst>
              <a:gd name="adj" fmla="val 37779"/>
            </a:avLst>
          </a:prstGeom>
          <a:solidFill>
            <a:schemeClr val="accent5">
              <a:lumMod val="60000"/>
              <a:lumOff val="40000"/>
              <a:alpha val="52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Ресурсный центр, центр профориентации</a:t>
            </a:r>
          </a:p>
        </p:txBody>
      </p:sp>
      <p:sp>
        <p:nvSpPr>
          <p:cNvPr id="24" name="Rounded Rectangle 12"/>
          <p:cNvSpPr/>
          <p:nvPr/>
        </p:nvSpPr>
        <p:spPr>
          <a:xfrm>
            <a:off x="2357422" y="4214818"/>
            <a:ext cx="3143272" cy="785818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7000"/>
              </a:lnSpc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Для обучающихся:</a:t>
            </a:r>
          </a:p>
          <a:p>
            <a:pPr lvl="0"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</a:t>
            </a:r>
            <a:r>
              <a:rPr lang="ru-RU" sz="1100" dirty="0" err="1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метапредметная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олимпиада;</a:t>
            </a:r>
          </a:p>
          <a:p>
            <a:pPr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-проектная и исследовательская деятельность;</a:t>
            </a:r>
          </a:p>
          <a:p>
            <a:pPr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-профильные смены в ВДЦ «Орленок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»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30" name="Рисунок 29" descr="kola333.png"/>
          <p:cNvPicPr>
            <a:picLocks noChangeAspect="1"/>
          </p:cNvPicPr>
          <p:nvPr/>
        </p:nvPicPr>
        <p:blipFill>
          <a:blip r:embed="rId4"/>
          <a:srcRect r="30022"/>
          <a:stretch>
            <a:fillRect/>
          </a:stretch>
        </p:blipFill>
        <p:spPr>
          <a:xfrm>
            <a:off x="0" y="2357430"/>
            <a:ext cx="1071538" cy="580295"/>
          </a:xfrm>
          <a:prstGeom prst="rect">
            <a:avLst/>
          </a:prstGeom>
        </p:spPr>
      </p:pic>
      <p:sp>
        <p:nvSpPr>
          <p:cNvPr id="31" name="Rounded Rectangle 12"/>
          <p:cNvSpPr/>
          <p:nvPr/>
        </p:nvSpPr>
        <p:spPr>
          <a:xfrm>
            <a:off x="6500826" y="4643446"/>
            <a:ext cx="2428892" cy="35719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Курчатовские чтения</a:t>
            </a:r>
          </a:p>
        </p:txBody>
      </p:sp>
      <p:sp>
        <p:nvSpPr>
          <p:cNvPr id="32" name="Rounded Rectangle 12"/>
          <p:cNvSpPr/>
          <p:nvPr/>
        </p:nvSpPr>
        <p:spPr>
          <a:xfrm>
            <a:off x="6500826" y="4143380"/>
            <a:ext cx="2428892" cy="428628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Экскурсии на промышленные объекты</a:t>
            </a:r>
          </a:p>
        </p:txBody>
      </p:sp>
      <p:sp>
        <p:nvSpPr>
          <p:cNvPr id="33" name="Rounded Rectangle 12"/>
          <p:cNvSpPr/>
          <p:nvPr/>
        </p:nvSpPr>
        <p:spPr>
          <a:xfrm>
            <a:off x="5000628" y="2500306"/>
            <a:ext cx="4004585" cy="54428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Детская ядерная академия-центр учебной и проектной деятельности учащихся</a:t>
            </a:r>
          </a:p>
        </p:txBody>
      </p:sp>
      <p:sp>
        <p:nvSpPr>
          <p:cNvPr id="34" name="Rounded Rectangle 12"/>
          <p:cNvSpPr/>
          <p:nvPr/>
        </p:nvSpPr>
        <p:spPr>
          <a:xfrm>
            <a:off x="6500826" y="3786190"/>
            <a:ext cx="2428892" cy="285752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Атомные уроки </a:t>
            </a:r>
          </a:p>
        </p:txBody>
      </p:sp>
      <p:sp>
        <p:nvSpPr>
          <p:cNvPr id="35" name="Rounded Rectangle 12"/>
          <p:cNvSpPr/>
          <p:nvPr/>
        </p:nvSpPr>
        <p:spPr>
          <a:xfrm>
            <a:off x="6500826" y="3143248"/>
            <a:ext cx="2428892" cy="571504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Занятия в секциях: биология, физика, математика, проектная деятельность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70" name="Рисунок 69" descr="logo-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0" y="4000504"/>
            <a:ext cx="726596" cy="783771"/>
          </a:xfrm>
          <a:prstGeom prst="rect">
            <a:avLst/>
          </a:prstGeom>
        </p:spPr>
      </p:pic>
      <p:pic>
        <p:nvPicPr>
          <p:cNvPr id="105" name="Рисунок 104" descr="logo_imag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8832"/>
            <a:ext cx="785786" cy="532445"/>
          </a:xfrm>
          <a:prstGeom prst="rect">
            <a:avLst/>
          </a:prstGeom>
        </p:spPr>
      </p:pic>
      <p:sp>
        <p:nvSpPr>
          <p:cNvPr id="113" name="Rounded Rectangle 12"/>
          <p:cNvSpPr/>
          <p:nvPr/>
        </p:nvSpPr>
        <p:spPr>
          <a:xfrm>
            <a:off x="1214414" y="2500306"/>
            <a:ext cx="3714776" cy="55516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7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Школа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Росатома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44" name="Rounded Rectangle 12"/>
          <p:cNvSpPr/>
          <p:nvPr/>
        </p:nvSpPr>
        <p:spPr>
          <a:xfrm>
            <a:off x="3428992" y="714356"/>
            <a:ext cx="1714512" cy="50074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52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МБОУ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ДОД ДДТ </a:t>
            </a:r>
          </a:p>
        </p:txBody>
      </p:sp>
      <p:sp>
        <p:nvSpPr>
          <p:cNvPr id="46" name="Rounded Rectangle 12"/>
          <p:cNvSpPr/>
          <p:nvPr/>
        </p:nvSpPr>
        <p:spPr>
          <a:xfrm>
            <a:off x="3486155" y="1285860"/>
            <a:ext cx="1657349" cy="800905"/>
          </a:xfrm>
          <a:prstGeom prst="roundRect">
            <a:avLst>
              <a:gd name="adj" fmla="val 40029"/>
            </a:avLst>
          </a:prstGeom>
          <a:solidFill>
            <a:schemeClr val="accent3">
              <a:lumMod val="60000"/>
              <a:lumOff val="40000"/>
              <a:alpha val="52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Муниципальный центр научно-технического творчества</a:t>
            </a:r>
          </a:p>
        </p:txBody>
      </p:sp>
      <p:sp>
        <p:nvSpPr>
          <p:cNvPr id="48" name="Rounded Rectangle 12"/>
          <p:cNvSpPr/>
          <p:nvPr/>
        </p:nvSpPr>
        <p:spPr>
          <a:xfrm>
            <a:off x="2357422" y="3143248"/>
            <a:ext cx="3143272" cy="1000132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Для педагогов: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-обновление педагогических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технологий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в соответствии с ФГОС;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стажировки, курсы повышения квалификации;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конкурсы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8" name="Rounded Rectangle 12"/>
          <p:cNvSpPr/>
          <p:nvPr/>
        </p:nvSpPr>
        <p:spPr>
          <a:xfrm>
            <a:off x="6500826" y="5072074"/>
            <a:ext cx="2428892" cy="514367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7000"/>
              </a:lnSpc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Многопрофильная инженерная олимпиада «Будущее России»</a:t>
            </a:r>
          </a:p>
        </p:txBody>
      </p:sp>
      <p:sp>
        <p:nvSpPr>
          <p:cNvPr id="60" name="Rounded Rectangle 12"/>
          <p:cNvSpPr/>
          <p:nvPr/>
        </p:nvSpPr>
        <p:spPr>
          <a:xfrm>
            <a:off x="2357422" y="5072074"/>
            <a:ext cx="3143272" cy="71438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07000"/>
              </a:lnSpc>
            </a:pPr>
            <a:r>
              <a:rPr lang="ru-RU" sz="1100" b="1" dirty="0" err="1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Атомкласс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</a:p>
          <a:p>
            <a:pPr lvl="0">
              <a:lnSpc>
                <a:spcPct val="107000"/>
              </a:lnSpc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педагогическая мастерская 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>
              <a:lnSpc>
                <a:spcPct val="107000"/>
              </a:lnSpc>
              <a:buFontTx/>
              <a:buChar char="-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реализация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сетевой программы «Открытая физическая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лаборатория»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67" name="Rounded Rectangle 12"/>
          <p:cNvSpPr/>
          <p:nvPr/>
        </p:nvSpPr>
        <p:spPr>
          <a:xfrm>
            <a:off x="7358082" y="714356"/>
            <a:ext cx="1643054" cy="471837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  <a:alpha val="52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МБОУ гимназия № 1</a:t>
            </a:r>
          </a:p>
        </p:txBody>
      </p:sp>
      <p:sp>
        <p:nvSpPr>
          <p:cNvPr id="68" name="Rounded Rectangle 12"/>
          <p:cNvSpPr/>
          <p:nvPr/>
        </p:nvSpPr>
        <p:spPr>
          <a:xfrm>
            <a:off x="5500694" y="1285860"/>
            <a:ext cx="1647240" cy="790019"/>
          </a:xfrm>
          <a:prstGeom prst="roundRect">
            <a:avLst>
              <a:gd name="adj" fmla="val 38056"/>
            </a:avLst>
          </a:prstGeom>
          <a:solidFill>
            <a:schemeClr val="accent4">
              <a:lumMod val="60000"/>
              <a:lumOff val="40000"/>
              <a:alpha val="52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Муниципальный координационный центр по робототехнике </a:t>
            </a:r>
          </a:p>
        </p:txBody>
      </p:sp>
      <p:pic>
        <p:nvPicPr>
          <p:cNvPr id="43" name="Рисунок 9" descr="Untitled-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70646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Прямая соединительная линия 53"/>
          <p:cNvCxnSpPr/>
          <p:nvPr/>
        </p:nvCxnSpPr>
        <p:spPr>
          <a:xfrm rot="5400000">
            <a:off x="4786901" y="4214611"/>
            <a:ext cx="2285223" cy="1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929322" y="342900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929322" y="392906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929322" y="442913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929322" y="4857760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929322" y="535782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12"/>
          <p:cNvSpPr/>
          <p:nvPr/>
        </p:nvSpPr>
        <p:spPr>
          <a:xfrm>
            <a:off x="1214414" y="5929330"/>
            <a:ext cx="3714776" cy="55516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7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Проект «Школьник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Росатома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4929190" y="621508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12"/>
          <p:cNvSpPr/>
          <p:nvPr/>
        </p:nvSpPr>
        <p:spPr>
          <a:xfrm>
            <a:off x="5929322" y="5715016"/>
            <a:ext cx="3000396" cy="642942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Поддержка талантливых детей, совместная исследовательская деятельность  старшеклассников с персоналом Кольской атомной электростанции 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107125" y="4393413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428728" y="3357562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428728" y="4714884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428728" y="5715016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12"/>
          <p:cNvSpPr/>
          <p:nvPr/>
        </p:nvSpPr>
        <p:spPr>
          <a:xfrm>
            <a:off x="5929322" y="6429396"/>
            <a:ext cx="3000396" cy="357190"/>
          </a:xfrm>
          <a:prstGeom prst="roundRect">
            <a:avLst>
              <a:gd name="adj" fmla="val 6379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07000"/>
              </a:lnSpc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Переход на новые образовательные стандарты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rot="5400000">
            <a:off x="5179223" y="6250801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5500694" y="5929330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500694" y="6572272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1618.vk.me/v621618745/197e5/01uTjO5V3e4.jpg"/>
          <p:cNvPicPr/>
          <p:nvPr/>
        </p:nvPicPr>
        <p:blipFill>
          <a:blip r:embed="rId2"/>
          <a:srcRect t="11209"/>
          <a:stretch>
            <a:fillRect/>
          </a:stretch>
        </p:blipFill>
        <p:spPr bwMode="auto">
          <a:xfrm>
            <a:off x="714348" y="2143116"/>
            <a:ext cx="3249903" cy="384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artpostergallery.ru/userdata/image/8d/9e/8d9ec868ffb6283b614316f2e8182c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799" cy="10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9" descr="Untitled-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8827" y="0"/>
            <a:ext cx="96517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57290" y="214290"/>
            <a:ext cx="65722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МБДОУ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ЦРР-д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/с 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5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муниципальный координационный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центр по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легоконструированию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357686" y="2071678"/>
            <a:ext cx="41434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реализации проекта на базе МБДОУ ЦРР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№5 проводятся открытые мероприятия для детей,  родительской общественности, мастер – классы для педагогов ДОО.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перспективе – организация работы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стажировочной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площадки для педагогов ДОО.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ЛЕГО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0826" y="4643446"/>
            <a:ext cx="2500298" cy="19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14414" y="142852"/>
            <a:ext cx="67866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МБОУ ДОД ДДТ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муниципальный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координационный центр научно-технического творчества </a:t>
            </a:r>
          </a:p>
        </p:txBody>
      </p:sp>
      <p:pic>
        <p:nvPicPr>
          <p:cNvPr id="3" name="Picture 2" descr="http://artpostergallery.ru/userdata/image/8d/9e/8d9ec868ffb6283b614316f2e8182c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799" cy="10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9" descr="Untitled-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8827" y="0"/>
            <a:ext cx="96517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8596" y="5072074"/>
            <a:ext cx="4429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перспективе: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направления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Авиамоделирование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проведение ежегодных турниров;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социальной рекламы;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открытие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мотоклуба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проектов средствами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-технологий.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виамоделирование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1785926"/>
            <a:ext cx="4071966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2" name="Picture 4" descr="https://pp.vk.me/c629100/v629100893/1e828/LVnrPZX9e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214686"/>
            <a:ext cx="3619525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185736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Авиамоделирование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2300"/>
            <a:ext cx="2483768" cy="1295699"/>
          </a:xfrm>
          <a:prstGeom prst="rect">
            <a:avLst/>
          </a:prstGeom>
          <a:noFill/>
        </p:spPr>
      </p:pic>
      <p:pic>
        <p:nvPicPr>
          <p:cNvPr id="4" name="Рисунок 9" descr="Untitled-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8827" y="0"/>
            <a:ext cx="96517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9" y="142852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МБОУ СОШ №4- координационный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центр по робототехнике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516" y="170242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АТОМКЛАСС МБОУ СОШ №4</a:t>
            </a:r>
          </a:p>
        </p:txBody>
      </p:sp>
      <p:pic>
        <p:nvPicPr>
          <p:cNvPr id="11" name="Picture 2" descr="http://cs628329.vk.me/v628329739/10a95/oHDjnT8vin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55"/>
          <a:stretch/>
        </p:blipFill>
        <p:spPr bwMode="auto">
          <a:xfrm>
            <a:off x="214282" y="2071678"/>
            <a:ext cx="5478425" cy="326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25533" y="5543984"/>
            <a:ext cx="5745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обучающиеся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Атомкласса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профильной смене для обучающихся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Атомклассов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детских центрах «Артек»,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«Орленок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1928802"/>
            <a:ext cx="2960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Сетевая программа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«Открытая физическая лаборатория»:</a:t>
            </a:r>
          </a:p>
          <a:p>
            <a:pPr algn="ctr"/>
            <a:endParaRPr lang="ru-RU" sz="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-межшкольный факультатив по физике «Познай физику через эксперимент» (9 классы);</a:t>
            </a:r>
          </a:p>
          <a:p>
            <a:endParaRPr lang="ru-RU" sz="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«Цифровая лаборатория» (7-8 классы)-выполнение интегрированных проектов по естественным наукам и математике</a:t>
            </a:r>
          </a:p>
        </p:txBody>
      </p:sp>
      <p:pic>
        <p:nvPicPr>
          <p:cNvPr id="12" name="Picture 2" descr="http://artpostergallery.ru/userdata/image/8d/9e/8d9ec868ffb6283b614316f2e8182c6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799" cy="10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9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Untitled-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8827" y="0"/>
            <a:ext cx="96517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9" y="142852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МБОУ СОШ №4- координационный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центр по робототехнике</a:t>
            </a:r>
          </a:p>
        </p:txBody>
      </p:sp>
      <p:pic>
        <p:nvPicPr>
          <p:cNvPr id="10" name="Рисунок 9" descr="C:\Users\DD86~1\AppData\Local\Temp\_DSC0033.JPG"/>
          <p:cNvPicPr/>
          <p:nvPr/>
        </p:nvPicPr>
        <p:blipFill>
          <a:blip r:embed="rId3" cstate="print"/>
          <a:srcRect l="16899"/>
          <a:stretch>
            <a:fillRect/>
          </a:stretch>
        </p:blipFill>
        <p:spPr bwMode="auto">
          <a:xfrm>
            <a:off x="428596" y="2143116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artpostergallery.ru/userdata/image/8d/9e/8d9ec868ffb6283b614316f2e8182c6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799" cy="10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4643446"/>
            <a:ext cx="80010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перспективе: дооснащение материально-технической базы по робототехнике, проведение детских и молодежных робототехнических соревнований.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2016 году МБОУ СОШ №4 победила в конкурсе на получение грантов на реализацию инновационных проектов в системе общего образования и дополнительного образования детей Мурманской области в 2016 году с проектом «Создание эргономичной среды для реализации естественнонаучного направления в условиях реализации ФГОС».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643050"/>
            <a:ext cx="32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Факультатив по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роботехнике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5" descr="http://cache.lego.com/r/education/-/media/lego%20education/home/images/products/machinesmechanisms/9641_713x380_mainproduct.png?l.r=-1070701413"/>
          <p:cNvPicPr>
            <a:picLocks noChangeAspect="1" noChangeArrowheads="1"/>
          </p:cNvPicPr>
          <p:nvPr/>
        </p:nvPicPr>
        <p:blipFill>
          <a:blip r:embed="rId5"/>
          <a:srcRect l="23914" r="20631"/>
          <a:stretch>
            <a:fillRect/>
          </a:stretch>
        </p:blipFill>
        <p:spPr bwMode="auto">
          <a:xfrm>
            <a:off x="4572000" y="1785926"/>
            <a:ext cx="17557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Базовый набор LEGO MINDSTORMS Education EV3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58016" y="2786058"/>
            <a:ext cx="2000234" cy="15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9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postergallery.ru/userdata/image/8d/9e/8d9ec868ffb6283b614316f2e8182c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799" cy="10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9" descr="Untitled-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8827" y="0"/>
            <a:ext cx="965173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0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МБОУ гимназия №1-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центр профориентации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Межшкольные факультативы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714884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Ежегодно проводятся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математические игры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«Точка опоры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перспективе – участие в Региональных играх команд из </a:t>
            </a:r>
            <a:r>
              <a:rPr lang="ru-RU" sz="16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других стран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4"/>
            <a:ext cx="364333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4071942"/>
            <a:ext cx="45720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перспективе: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-совершенствование программ межшкольных факультативов,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разработка программ для обучающихся старших классов; организация работы МНОШ в части подготовки к Всероссийской олимпиаде школьников,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организации работы в творческий группах «Я – исследователь» по подготовке к научно-практической конференции «Шаг в будущее».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285860"/>
            <a:ext cx="428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Международных математических играх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«Точка опоры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Z:\Лобанова Елена\1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928802"/>
            <a:ext cx="396287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693</Words>
  <Application>Microsoft Office PowerPoint</Application>
  <PresentationFormat>Экран (4:3)</PresentationFormat>
  <Paragraphs>112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Муниципальная модель сетевого взаимодействия образовательных организаций по реализации проекта  «Сегодня исследователь - завтра инженер»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Анатольевна</dc:creator>
  <cp:lastModifiedBy>Елена Анатольевна</cp:lastModifiedBy>
  <cp:revision>65</cp:revision>
  <dcterms:created xsi:type="dcterms:W3CDTF">2016-03-11T08:05:51Z</dcterms:created>
  <dcterms:modified xsi:type="dcterms:W3CDTF">2019-07-09T09:14:48Z</dcterms:modified>
</cp:coreProperties>
</file>